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BB5CC-6024-4209-9185-278DFEC1655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BB5CC-6024-4209-9185-278DFEC1655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BB5CC-6024-4209-9185-278DFEC1655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BB5CC-6024-4209-9185-278DFEC1655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BB5CC-6024-4209-9185-278DFEC1655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BB5CC-6024-4209-9185-278DFEC1655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BB5CC-6024-4209-9185-278DFEC16552}" type="datetimeFigureOut">
              <a:rPr lang="en-US" smtClean="0"/>
              <a:t>12/27/2018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BB5CC-6024-4209-9185-278DFEC16552}" type="datetimeFigureOut">
              <a:rPr lang="en-US" smtClean="0"/>
              <a:t>12/27/2018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BB5CC-6024-4209-9185-278DFEC16552}" type="datetimeFigureOut">
              <a:rPr lang="en-US" smtClean="0"/>
              <a:t>12/27/2018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BB5CC-6024-4209-9185-278DFEC1655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BB5CC-6024-4209-9185-278DFEC1655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8E54D-2ACE-4EF5-8EDC-F9468DE074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BB5CC-6024-4209-9185-278DFEC16552}" type="datetimeFigureOut">
              <a:rPr lang="en-US" smtClean="0"/>
              <a:t>12/27/2018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8E54D-2ACE-4EF5-8EDC-F9468DE074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432175"/>
          </a:xfrm>
        </p:spPr>
        <p:txBody>
          <a:bodyPr>
            <a:normAutofit/>
          </a:bodyPr>
          <a:lstStyle/>
          <a:p>
            <a:r>
              <a:rPr lang="en-US" b="1" dirty="0" smtClean="0"/>
              <a:t>Introduction to </a:t>
            </a:r>
            <a:br>
              <a:rPr lang="en-US" b="1" dirty="0" smtClean="0"/>
            </a:br>
            <a:r>
              <a:rPr lang="en-US" b="1" dirty="0" smtClean="0"/>
              <a:t>Locating Systems</a:t>
            </a:r>
            <a:br>
              <a:rPr lang="en-US" b="1" dirty="0" smtClean="0"/>
            </a:br>
            <a:r>
              <a:rPr lang="en-US" b="1" dirty="0"/>
              <a:t>for Buried Utilities</a:t>
            </a:r>
            <a:br>
              <a:rPr lang="en-US" b="1" dirty="0"/>
            </a:b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58800"/>
            <a:ext cx="5334000" cy="1428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2954655"/>
          </a:xfrm>
          <a:prstGeom prst="rect">
            <a:avLst/>
          </a:prstGeom>
          <a:noFill/>
        </p:spPr>
        <p:txBody>
          <a:bodyPr wrap="square" rtlCol="0">
            <a:spAutoFit/>
          </a:bodyPr>
          <a:lstStyle/>
          <a:p>
            <a:pPr algn="ctr"/>
            <a:r>
              <a:rPr lang="en-US" sz="2400" b="1" u="sng" dirty="0" smtClean="0">
                <a:solidFill>
                  <a:schemeClr val="tx2"/>
                </a:solidFill>
              </a:rPr>
              <a:t>LOCATING BURIED UTILITIES</a:t>
            </a:r>
          </a:p>
          <a:p>
            <a:pPr algn="ctr"/>
            <a:endParaRPr lang="en-US" dirty="0"/>
          </a:p>
          <a:p>
            <a:r>
              <a:rPr lang="en-US" dirty="0" smtClean="0"/>
              <a:t>Many buried utility systems have an estimated 80 year life span, but a locatable life that ranges from 0-30 years.  Getting more locatable years out of an effective system involves proper construction, testing, and </a:t>
            </a:r>
            <a:r>
              <a:rPr lang="en-US" dirty="0"/>
              <a:t>maintenance</a:t>
            </a:r>
            <a:r>
              <a:rPr lang="en-US" dirty="0" smtClean="0"/>
              <a:t>.</a:t>
            </a:r>
          </a:p>
          <a:p>
            <a:endParaRPr lang="en-US" dirty="0"/>
          </a:p>
          <a:p>
            <a:r>
              <a:rPr lang="en-US" dirty="0" smtClean="0"/>
              <a:t>The reduction of accidental dig-ins to buried utilities is the goal of every utility company.  The goal of this presentation is to provide you with detailed information about the most common locating system and allow you to make better engineering decisions.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16977"/>
          </a:xfrm>
          <a:prstGeom prst="rect">
            <a:avLst/>
          </a:prstGeom>
          <a:noFill/>
        </p:spPr>
        <p:txBody>
          <a:bodyPr wrap="square" rtlCol="0">
            <a:spAutoFit/>
          </a:bodyPr>
          <a:lstStyle/>
          <a:p>
            <a:pPr algn="ctr"/>
            <a:endParaRPr lang="en-US" dirty="0" smtClean="0"/>
          </a:p>
          <a:p>
            <a:pPr algn="ctr"/>
            <a:r>
              <a:rPr lang="en-US" sz="2400" b="1" dirty="0" smtClean="0">
                <a:solidFill>
                  <a:schemeClr val="tx2"/>
                </a:solidFill>
              </a:rPr>
              <a:t>WHAT IS THE MOST COMMON LOCATING METHODS</a:t>
            </a:r>
          </a:p>
          <a:p>
            <a:pPr algn="ctr"/>
            <a:r>
              <a:rPr lang="en-US" sz="2400" b="1" dirty="0" smtClean="0">
                <a:solidFill>
                  <a:schemeClr val="tx2"/>
                </a:solidFill>
              </a:rPr>
              <a:t>TODAY FOR BURIED UTILITIES?</a:t>
            </a:r>
          </a:p>
          <a:p>
            <a:pPr algn="ctr"/>
            <a:endParaRPr lang="en-US" dirty="0" smtClean="0"/>
          </a:p>
          <a:p>
            <a:pPr algn="ctr"/>
            <a:endParaRPr lang="en-US" dirty="0" smtClean="0"/>
          </a:p>
          <a:p>
            <a:pPr marL="800100" lvl="1" indent="-342900">
              <a:buAutoNum type="arabicPeriod"/>
            </a:pPr>
            <a:r>
              <a:rPr lang="en-US" b="1" dirty="0" smtClean="0"/>
              <a:t>Tracer Wire</a:t>
            </a:r>
          </a:p>
          <a:p>
            <a:pPr marL="800100" lvl="1" indent="-342900">
              <a:buAutoNum type="arabicPeriod"/>
            </a:pPr>
            <a:endParaRPr lang="en-US" b="1" dirty="0" smtClean="0"/>
          </a:p>
          <a:p>
            <a:pPr marL="1257300" lvl="2" indent="-342900"/>
            <a:r>
              <a:rPr lang="en-US" dirty="0"/>
              <a:t>	</a:t>
            </a:r>
            <a:r>
              <a:rPr lang="en-US" dirty="0" smtClean="0"/>
              <a:t>Tracer wire provides one purpose, to locate buried utilities through means of conductive locating.  While this is considered the tried and true way of conductively locating buried utilities, it does not provide a visual “stop-sign” </a:t>
            </a:r>
          </a:p>
          <a:p>
            <a:pPr marL="1257300" lvl="2" indent="-342900"/>
            <a:r>
              <a:rPr lang="en-US" dirty="0"/>
              <a:t>	</a:t>
            </a:r>
            <a:r>
              <a:rPr lang="en-US" dirty="0" smtClean="0"/>
              <a:t>effect rendering it useless if utility hasn’t been located or properly marked.</a:t>
            </a:r>
          </a:p>
          <a:p>
            <a:pPr marL="1257300" lvl="2" indent="-342900"/>
            <a:endParaRPr lang="en-US" b="1" dirty="0" smtClean="0"/>
          </a:p>
          <a:p>
            <a:pPr marL="1257300" lvl="2" indent="-342900"/>
            <a:endParaRPr lang="en-US" b="1" dirty="0" smtClean="0"/>
          </a:p>
          <a:p>
            <a:pPr marL="800100" lvl="1" indent="-342900">
              <a:buAutoNum type="arabicPeriod" startAt="2"/>
            </a:pPr>
            <a:r>
              <a:rPr lang="en-US" b="1" dirty="0" smtClean="0"/>
              <a:t>Detectable &amp; Non-Detectable Marking Tape</a:t>
            </a:r>
          </a:p>
          <a:p>
            <a:pPr marL="800100" lvl="1" indent="-342900">
              <a:buAutoNum type="arabicPeriod" startAt="2"/>
            </a:pPr>
            <a:endParaRPr lang="en-US" dirty="0" smtClean="0"/>
          </a:p>
          <a:p>
            <a:pPr marL="1257300" lvl="2" indent="-342900"/>
            <a:r>
              <a:rPr lang="en-US" dirty="0" smtClean="0"/>
              <a:t>	The purpose of both marking tapes is to provide a visual “stop-sign” effect </a:t>
            </a:r>
          </a:p>
          <a:p>
            <a:pPr marL="1257300" lvl="2" indent="-342900"/>
            <a:r>
              <a:rPr lang="en-US" dirty="0"/>
              <a:t>	</a:t>
            </a:r>
            <a:r>
              <a:rPr lang="en-US" dirty="0" smtClean="0"/>
              <a:t>well before the contractor comes into contact with the buried utility.  The tape </a:t>
            </a:r>
          </a:p>
          <a:p>
            <a:pPr marL="1257300" lvl="2" indent="-342900"/>
            <a:r>
              <a:rPr lang="en-US" dirty="0" smtClean="0"/>
              <a:t>	identifies what type of utility is beneath him.  Utilizing a detectable tape </a:t>
            </a:r>
          </a:p>
          <a:p>
            <a:pPr marL="1257300" lvl="2" indent="-342900"/>
            <a:r>
              <a:rPr lang="en-US" dirty="0"/>
              <a:t>	</a:t>
            </a:r>
            <a:r>
              <a:rPr lang="en-US" dirty="0" smtClean="0"/>
              <a:t>gives you the option to inductively locate the aluminum foil within the tape </a:t>
            </a:r>
          </a:p>
          <a:p>
            <a:pPr marL="1257300" lvl="2" indent="-342900"/>
            <a:r>
              <a:rPr lang="en-US" dirty="0"/>
              <a:t>	</a:t>
            </a:r>
            <a:r>
              <a:rPr lang="en-US" dirty="0" smtClean="0"/>
              <a:t>with a non-ferrous metal locator.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77200" cy="461665"/>
          </a:xfrm>
          <a:prstGeom prst="rect">
            <a:avLst/>
          </a:prstGeom>
          <a:noFill/>
        </p:spPr>
        <p:txBody>
          <a:bodyPr wrap="square" rtlCol="0">
            <a:spAutoFit/>
          </a:bodyPr>
          <a:lstStyle/>
          <a:p>
            <a:pPr algn="ctr"/>
            <a:r>
              <a:rPr lang="en-US" sz="2400" b="1" u="sng" dirty="0" smtClean="0">
                <a:solidFill>
                  <a:schemeClr val="tx2"/>
                </a:solidFill>
              </a:rPr>
              <a:t>COMPONETS OF AN EFFECTIVE LOCATING SYSTEM</a:t>
            </a:r>
          </a:p>
        </p:txBody>
      </p:sp>
      <p:pic>
        <p:nvPicPr>
          <p:cNvPr id="4100" name="Picture 4" descr="E:\Non-Detectable Tape System.jpg"/>
          <p:cNvPicPr>
            <a:picLocks noChangeAspect="1" noChangeArrowheads="1"/>
          </p:cNvPicPr>
          <p:nvPr/>
        </p:nvPicPr>
        <p:blipFill>
          <a:blip r:embed="rId2" cstate="print"/>
          <a:srcRect/>
          <a:stretch>
            <a:fillRect/>
          </a:stretch>
        </p:blipFill>
        <p:spPr bwMode="auto">
          <a:xfrm>
            <a:off x="609600" y="1295400"/>
            <a:ext cx="5257800" cy="3810000"/>
          </a:xfrm>
          <a:prstGeom prst="rect">
            <a:avLst/>
          </a:prstGeom>
          <a:noFill/>
          <a:ln w="25400">
            <a:solidFill>
              <a:schemeClr val="tx1"/>
            </a:solidFill>
          </a:ln>
        </p:spPr>
      </p:pic>
      <p:sp>
        <p:nvSpPr>
          <p:cNvPr id="7" name="TextBox 6"/>
          <p:cNvSpPr txBox="1"/>
          <p:nvPr/>
        </p:nvSpPr>
        <p:spPr>
          <a:xfrm>
            <a:off x="6096000" y="1143000"/>
            <a:ext cx="2895600" cy="4093428"/>
          </a:xfrm>
          <a:prstGeom prst="rect">
            <a:avLst/>
          </a:prstGeom>
          <a:noFill/>
        </p:spPr>
        <p:txBody>
          <a:bodyPr wrap="square" rtlCol="0">
            <a:spAutoFit/>
          </a:bodyPr>
          <a:lstStyle/>
          <a:p>
            <a:pPr algn="ctr"/>
            <a:r>
              <a:rPr lang="en-US" b="1" u="sng" dirty="0" smtClean="0"/>
              <a:t>FEATURES / BENEFITS</a:t>
            </a:r>
          </a:p>
          <a:p>
            <a:pPr>
              <a:buFont typeface="Arial" pitchFamily="34" charset="0"/>
              <a:buChar char="•"/>
            </a:pPr>
            <a:endParaRPr lang="en-US" sz="1600" dirty="0" smtClean="0"/>
          </a:p>
          <a:p>
            <a:pPr>
              <a:buFont typeface="Arial" pitchFamily="34" charset="0"/>
              <a:buChar char="•"/>
            </a:pPr>
            <a:r>
              <a:rPr lang="en-US" sz="1600" b="1" dirty="0"/>
              <a:t> </a:t>
            </a:r>
            <a:r>
              <a:rPr lang="en-US" sz="1600" b="1" dirty="0" smtClean="0"/>
              <a:t> First shovel full out provides       </a:t>
            </a:r>
          </a:p>
          <a:p>
            <a:r>
              <a:rPr lang="en-US" sz="1600" b="1" dirty="0"/>
              <a:t> </a:t>
            </a:r>
            <a:r>
              <a:rPr lang="en-US" sz="1600" b="1" dirty="0" smtClean="0"/>
              <a:t>  “Stop-Sign” visual</a:t>
            </a:r>
          </a:p>
          <a:p>
            <a:endParaRPr lang="en-US" sz="1600" b="1" dirty="0" smtClean="0"/>
          </a:p>
          <a:p>
            <a:pPr>
              <a:buFont typeface="Arial" pitchFamily="34" charset="0"/>
              <a:buChar char="•"/>
            </a:pPr>
            <a:r>
              <a:rPr lang="en-US" sz="1600" b="1" dirty="0"/>
              <a:t> </a:t>
            </a:r>
            <a:r>
              <a:rPr lang="en-US" sz="1600" b="1" dirty="0" smtClean="0"/>
              <a:t> Marking tape is designed to </a:t>
            </a:r>
          </a:p>
          <a:p>
            <a:r>
              <a:rPr lang="en-US" sz="1600" b="1" dirty="0"/>
              <a:t> </a:t>
            </a:r>
            <a:r>
              <a:rPr lang="en-US" sz="1600" b="1" dirty="0" smtClean="0"/>
              <a:t>   last for the life of the utility</a:t>
            </a:r>
          </a:p>
          <a:p>
            <a:endParaRPr lang="en-US" sz="1600" b="1" dirty="0" smtClean="0"/>
          </a:p>
          <a:p>
            <a:pPr>
              <a:buFont typeface="Arial" pitchFamily="34" charset="0"/>
              <a:buChar char="•"/>
            </a:pPr>
            <a:r>
              <a:rPr lang="en-US" sz="1600" b="1" dirty="0" smtClean="0"/>
              <a:t>  Identify type of buried utility</a:t>
            </a:r>
          </a:p>
          <a:p>
            <a:pPr>
              <a:buFont typeface="Arial" pitchFamily="34" charset="0"/>
              <a:buChar char="•"/>
            </a:pPr>
            <a:endParaRPr lang="en-US" sz="1600" b="1" dirty="0" smtClean="0"/>
          </a:p>
          <a:p>
            <a:pPr>
              <a:buFont typeface="Arial" pitchFamily="34" charset="0"/>
              <a:buChar char="•"/>
            </a:pPr>
            <a:r>
              <a:rPr lang="en-US" sz="1600" b="1" dirty="0" smtClean="0"/>
              <a:t>  Tracer wire gives precise path   </a:t>
            </a:r>
          </a:p>
          <a:p>
            <a:r>
              <a:rPr lang="en-US" sz="1600" b="1" dirty="0"/>
              <a:t> </a:t>
            </a:r>
            <a:r>
              <a:rPr lang="en-US" sz="1600" b="1" dirty="0" smtClean="0"/>
              <a:t>   of utility with conductive  </a:t>
            </a:r>
          </a:p>
          <a:p>
            <a:r>
              <a:rPr lang="en-US" sz="1600" b="1" dirty="0"/>
              <a:t> </a:t>
            </a:r>
            <a:r>
              <a:rPr lang="en-US" sz="1600" b="1" dirty="0" smtClean="0"/>
              <a:t>   locate.</a:t>
            </a:r>
          </a:p>
          <a:p>
            <a:endParaRPr lang="en-US" b="1" u="sng" dirty="0" smtClean="0"/>
          </a:p>
          <a:p>
            <a:pPr>
              <a:buFont typeface="Arial" pitchFamily="34" charset="0"/>
              <a:buChar char="•"/>
            </a:pPr>
            <a:r>
              <a:rPr lang="en-US" sz="1600" b="1" dirty="0" smtClean="0"/>
              <a:t>  It can save lives and helps </a:t>
            </a:r>
          </a:p>
          <a:p>
            <a:r>
              <a:rPr lang="en-US" sz="1600" b="1" dirty="0"/>
              <a:t> </a:t>
            </a:r>
            <a:r>
              <a:rPr lang="en-US" sz="1600" b="1" dirty="0" smtClean="0"/>
              <a:t>   prevent costly “dig-ins”</a:t>
            </a:r>
            <a:endParaRPr lang="en-US" sz="1600" b="1" dirty="0"/>
          </a:p>
        </p:txBody>
      </p:sp>
      <p:sp>
        <p:nvSpPr>
          <p:cNvPr id="8" name="TextBox 7"/>
          <p:cNvSpPr txBox="1"/>
          <p:nvPr/>
        </p:nvSpPr>
        <p:spPr>
          <a:xfrm>
            <a:off x="609600" y="5334000"/>
            <a:ext cx="5257800" cy="1215717"/>
          </a:xfrm>
          <a:prstGeom prst="rect">
            <a:avLst/>
          </a:prstGeom>
          <a:noFill/>
        </p:spPr>
        <p:txBody>
          <a:bodyPr wrap="square" rtlCol="0">
            <a:spAutoFit/>
          </a:bodyPr>
          <a:lstStyle/>
          <a:p>
            <a:r>
              <a:rPr lang="en-US" sz="1700" b="1" dirty="0" smtClean="0"/>
              <a:t>  RECOMMENDED BURIAL DEPTHS FOR MARKING TAPE</a:t>
            </a:r>
          </a:p>
          <a:p>
            <a:pPr lvl="1"/>
            <a:r>
              <a:rPr lang="en-US" sz="1400" dirty="0" smtClean="0"/>
              <a:t>2”   Marking Tape     =  6 to 9 inches below ground surface</a:t>
            </a:r>
          </a:p>
          <a:p>
            <a:pPr lvl="1"/>
            <a:r>
              <a:rPr lang="en-US" sz="1400" dirty="0" smtClean="0"/>
              <a:t>3”   Marking Tape     =  9 to 12 inches below ground surface</a:t>
            </a:r>
          </a:p>
          <a:p>
            <a:pPr lvl="1"/>
            <a:r>
              <a:rPr lang="en-US" sz="1400" dirty="0" smtClean="0"/>
              <a:t>6”   Marking Tape     =  12 to 18 inches below ground surface</a:t>
            </a:r>
          </a:p>
          <a:p>
            <a:pPr lvl="1"/>
            <a:r>
              <a:rPr lang="en-US" sz="1400" dirty="0" smtClean="0"/>
              <a:t>12” Marking Tape     =  24 to 30 inches below ground surface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8077200" cy="6001643"/>
          </a:xfrm>
          <a:prstGeom prst="rect">
            <a:avLst/>
          </a:prstGeom>
          <a:noFill/>
        </p:spPr>
        <p:txBody>
          <a:bodyPr wrap="square" rtlCol="0">
            <a:spAutoFit/>
          </a:bodyPr>
          <a:lstStyle/>
          <a:p>
            <a:pPr algn="ctr"/>
            <a:r>
              <a:rPr lang="en-US" sz="2400" b="1" u="sng" dirty="0" smtClean="0">
                <a:solidFill>
                  <a:schemeClr val="tx2"/>
                </a:solidFill>
              </a:rPr>
              <a:t>TRACER WIRE HISTORY</a:t>
            </a:r>
          </a:p>
          <a:p>
            <a:pPr algn="ctr"/>
            <a:endParaRPr lang="en-US" dirty="0"/>
          </a:p>
          <a:p>
            <a:r>
              <a:rPr lang="en-US" dirty="0" smtClean="0"/>
              <a:t>The use of un-insulated tracer wire dates back to early 1900’s.  First documentation shows tracer wire being used in buried gas line so they would be able to locate for various reasons.  Water, sewer, and other utilities followed suit.</a:t>
            </a:r>
            <a:r>
              <a:rPr lang="en-US" dirty="0"/>
              <a:t> </a:t>
            </a:r>
            <a:r>
              <a:rPr lang="en-US" dirty="0" smtClean="0"/>
              <a:t> </a:t>
            </a:r>
          </a:p>
          <a:p>
            <a:endParaRPr lang="en-US" dirty="0"/>
          </a:p>
          <a:p>
            <a:r>
              <a:rPr lang="en-US" dirty="0" smtClean="0"/>
              <a:t>The utility industry soon learned that the use of un-insulated tracer wire created corrosion issues over time due to the various soil conditions such as moisture, salt, and other elements.  When the tracer wire finally broke, the path of conductivity was lost rendering the wire useless.  It is also important to note that the earth acts as a ground greatly reducing the traceability of the wire if no insulation is present.</a:t>
            </a:r>
          </a:p>
          <a:p>
            <a:endParaRPr lang="en-US" dirty="0"/>
          </a:p>
          <a:p>
            <a:r>
              <a:rPr lang="en-US" dirty="0" smtClean="0"/>
              <a:t>Over the years, the process of insulating (or jacketing) alleviated or prolonged the life of the tracer wire making it very reliable for locating buried utilities. THHN tracer wire, consisting of a PVC/Nylon insulation was a popular choice because it was the first mass produced insulated wire of its time and readily available.  At this point in time, there was no direct burial rating in affect by Underwriters Laboratory (UL).   </a:t>
            </a:r>
          </a:p>
          <a:p>
            <a:endParaRPr lang="en-US" dirty="0"/>
          </a:p>
          <a:p>
            <a:r>
              <a:rPr lang="en-US" dirty="0" smtClean="0"/>
              <a:t>Today, UL has standards in place that require all buried cables to have a direct burial rating if used in power applications.  Tracer wire doesn’t fall under this category, but is under review and will apply to tracer wire eventually. THHN should not be used.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307099912"/>
              </p:ext>
            </p:extLst>
          </p:nvPr>
        </p:nvGraphicFramePr>
        <p:xfrm>
          <a:off x="76200" y="102182"/>
          <a:ext cx="8923736" cy="6603418"/>
        </p:xfrm>
        <a:graphic>
          <a:graphicData uri="http://schemas.openxmlformats.org/presentationml/2006/ole">
            <mc:AlternateContent xmlns:mc="http://schemas.openxmlformats.org/markup-compatibility/2006">
              <mc:Choice xmlns:v="urn:schemas-microsoft-com:vml" Requires="v">
                <p:oleObj spid="_x0000_s1028" name="Worksheet" r:id="rId4" imgW="9311590" imgH="6888456" progId="Excel.Sheet.12">
                  <p:embed/>
                </p:oleObj>
              </mc:Choice>
              <mc:Fallback>
                <p:oleObj name="Worksheet" r:id="rId4" imgW="9311590" imgH="6888456" progId="Excel.Sheet.12">
                  <p:embed/>
                  <p:pic>
                    <p:nvPicPr>
                      <p:cNvPr id="0" name=""/>
                      <p:cNvPicPr/>
                      <p:nvPr/>
                    </p:nvPicPr>
                    <p:blipFill>
                      <a:blip r:embed="rId5"/>
                      <a:stretch>
                        <a:fillRect/>
                      </a:stretch>
                    </p:blipFill>
                    <p:spPr>
                      <a:xfrm>
                        <a:off x="76200" y="102182"/>
                        <a:ext cx="8923736" cy="6603418"/>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4524315"/>
          </a:xfrm>
          <a:prstGeom prst="rect">
            <a:avLst/>
          </a:prstGeom>
          <a:noFill/>
        </p:spPr>
        <p:txBody>
          <a:bodyPr wrap="square" rtlCol="0">
            <a:spAutoFit/>
          </a:bodyPr>
          <a:lstStyle/>
          <a:p>
            <a:pPr algn="ctr"/>
            <a:r>
              <a:rPr lang="en-US" sz="2400" b="1" u="sng" dirty="0" smtClean="0">
                <a:solidFill>
                  <a:schemeClr val="tx2"/>
                </a:solidFill>
              </a:rPr>
              <a:t>QUESTIONS &amp; ANSWERS ABOUT COPPER-CLAD STEEL (CCS)</a:t>
            </a:r>
          </a:p>
          <a:p>
            <a:pPr algn="ctr"/>
            <a:endParaRPr lang="en-US" sz="2400" b="1" u="sng" dirty="0" smtClean="0">
              <a:solidFill>
                <a:schemeClr val="tx2"/>
              </a:solidFill>
            </a:endParaRPr>
          </a:p>
          <a:p>
            <a:pPr algn="ctr"/>
            <a:endParaRPr lang="en-US" sz="2400" b="1" u="sng" dirty="0" smtClean="0">
              <a:solidFill>
                <a:schemeClr val="tx2"/>
              </a:solidFill>
            </a:endParaRPr>
          </a:p>
          <a:p>
            <a:pPr algn="ctr"/>
            <a:endParaRPr lang="en-US" sz="2400" b="1" u="sng" dirty="0">
              <a:solidFill>
                <a:schemeClr val="tx2"/>
              </a:solidFill>
            </a:endParaRPr>
          </a:p>
          <a:p>
            <a:pPr marL="342900" indent="-342900">
              <a:buAutoNum type="arabicPeriod"/>
            </a:pPr>
            <a:r>
              <a:rPr lang="en-US" sz="1600" b="1" dirty="0" smtClean="0">
                <a:solidFill>
                  <a:schemeClr val="tx2"/>
                </a:solidFill>
              </a:rPr>
              <a:t>What is Copper-Clad Steel (CCS) wire and how is it made?</a:t>
            </a:r>
          </a:p>
          <a:p>
            <a:pPr marL="800100" lvl="1" indent="-342900"/>
            <a:r>
              <a:rPr lang="en-US" sz="1600" dirty="0" smtClean="0"/>
              <a:t>Copper-Clad Steel (CCS) is a bimetal conductor that utilizes a low or high carbon steel </a:t>
            </a:r>
          </a:p>
          <a:p>
            <a:pPr marL="800100" lvl="1" indent="-342900"/>
            <a:r>
              <a:rPr lang="en-US" sz="1600" dirty="0" smtClean="0"/>
              <a:t>core, metallurgically bonded with a copper cladding, that is uniform and continuous. </a:t>
            </a:r>
          </a:p>
          <a:p>
            <a:pPr marL="800100" lvl="1" indent="-342900"/>
            <a:endParaRPr lang="en-US" sz="1600" dirty="0"/>
          </a:p>
          <a:p>
            <a:pPr marL="800100" lvl="1" indent="-342900"/>
            <a:r>
              <a:rPr lang="en-US" sz="1600" dirty="0" smtClean="0"/>
              <a:t>The process of manufacturing starts off utilizing a steel rod and two copper strips, bonded </a:t>
            </a:r>
          </a:p>
          <a:p>
            <a:pPr marL="800100" lvl="1" indent="-342900"/>
            <a:r>
              <a:rPr lang="en-US" sz="1600" dirty="0" smtClean="0"/>
              <a:t>together by heat and pressure. The result is CCS in rod form. The CCS rod is then drawn to </a:t>
            </a:r>
          </a:p>
          <a:p>
            <a:pPr marL="800100" lvl="1" indent="-342900"/>
            <a:r>
              <a:rPr lang="en-US" sz="1600" dirty="0" smtClean="0"/>
              <a:t>an intermediate size and heat treated. The intermediate size is drawn down again to its </a:t>
            </a:r>
          </a:p>
          <a:p>
            <a:pPr marL="800100" lvl="1" indent="-342900"/>
            <a:r>
              <a:rPr lang="en-US" sz="1600" dirty="0" smtClean="0"/>
              <a:t>final size. An additional heat treating process is added for annealed material.  Heat and </a:t>
            </a:r>
          </a:p>
          <a:p>
            <a:pPr marL="800100" lvl="1" indent="-342900"/>
            <a:r>
              <a:rPr lang="en-US" sz="1600" dirty="0" smtClean="0"/>
              <a:t>pressure, along with the drawing process, ensures uniform and continuous copper </a:t>
            </a:r>
          </a:p>
          <a:p>
            <a:pPr marL="800100" lvl="1" indent="-342900"/>
            <a:r>
              <a:rPr lang="en-US" sz="1600" dirty="0" smtClean="0"/>
              <a:t>thicknesses throughout the wire.  The metallurgical bond of both metals make CCS </a:t>
            </a:r>
          </a:p>
          <a:p>
            <a:pPr marL="800100" lvl="1" indent="-342900"/>
            <a:r>
              <a:rPr lang="en-US" sz="1600" dirty="0" smtClean="0"/>
              <a:t>perform as one metal.</a:t>
            </a:r>
            <a:endParaRPr lang="en-US" sz="2800" dirty="0" smtClean="0"/>
          </a:p>
          <a:p>
            <a:endParaRPr lang="en-US" sz="1600" b="1" dirty="0" smtClean="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5878532"/>
          </a:xfrm>
          <a:prstGeom prst="rect">
            <a:avLst/>
          </a:prstGeom>
          <a:noFill/>
        </p:spPr>
        <p:txBody>
          <a:bodyPr wrap="square" rtlCol="0">
            <a:spAutoFit/>
          </a:bodyPr>
          <a:lstStyle/>
          <a:p>
            <a:pPr algn="ctr"/>
            <a:r>
              <a:rPr lang="en-US" sz="2400" b="1" u="sng" dirty="0" smtClean="0">
                <a:solidFill>
                  <a:schemeClr val="tx2"/>
                </a:solidFill>
              </a:rPr>
              <a:t>QUESTIONS &amp; ANSWERS ABOUT COPPER-CLAD STEEL (CCS)</a:t>
            </a:r>
          </a:p>
          <a:p>
            <a:pPr algn="ctr"/>
            <a:endParaRPr lang="en-US" sz="2400" b="1" u="sng" dirty="0" smtClean="0">
              <a:solidFill>
                <a:schemeClr val="tx2"/>
              </a:solidFill>
            </a:endParaRPr>
          </a:p>
          <a:p>
            <a:pPr algn="ctr"/>
            <a:endParaRPr lang="en-US" sz="2400" b="1" u="sng" dirty="0">
              <a:solidFill>
                <a:schemeClr val="tx2"/>
              </a:solidFill>
            </a:endParaRPr>
          </a:p>
          <a:p>
            <a:pPr marL="342900" indent="-342900"/>
            <a:r>
              <a:rPr lang="en-US" sz="1600" b="1" dirty="0" smtClean="0">
                <a:solidFill>
                  <a:schemeClr val="tx2"/>
                </a:solidFill>
              </a:rPr>
              <a:t>2.	</a:t>
            </a:r>
            <a:r>
              <a:rPr lang="en-US" sz="1600" b="1" dirty="0"/>
              <a:t>What is the difference between </a:t>
            </a:r>
            <a:r>
              <a:rPr lang="en-US" sz="1600" b="1" dirty="0" smtClean="0"/>
              <a:t>HF-CCS </a:t>
            </a:r>
            <a:r>
              <a:rPr lang="en-US" sz="1600" b="1" dirty="0"/>
              <a:t>and HDD-CCS tracer wires?</a:t>
            </a:r>
            <a:endParaRPr lang="en-US" sz="1600" b="1" dirty="0" smtClean="0">
              <a:solidFill>
                <a:schemeClr val="tx2"/>
              </a:solidFill>
            </a:endParaRPr>
          </a:p>
          <a:p>
            <a:pPr marL="800100" lvl="1" indent="-342900"/>
            <a:endParaRPr lang="en-US" sz="1600" dirty="0" smtClean="0"/>
          </a:p>
          <a:p>
            <a:pPr marL="800100" lvl="1" indent="-342900"/>
            <a:r>
              <a:rPr lang="en-US" sz="1600" b="1" dirty="0" smtClean="0"/>
              <a:t>HF-CCS (High-Flex Copper-Clad Steel)</a:t>
            </a:r>
          </a:p>
          <a:p>
            <a:pPr marL="800100" lvl="1" indent="-342900"/>
            <a:r>
              <a:rPr lang="en-US" sz="1600" dirty="0" smtClean="0"/>
              <a:t>Designed specifically for open-trench installations.  This product undergoes a special </a:t>
            </a:r>
          </a:p>
          <a:p>
            <a:pPr marL="800100" lvl="1" indent="-342900"/>
            <a:r>
              <a:rPr lang="en-US" sz="1600" dirty="0" smtClean="0"/>
              <a:t>annealing process that is unique.  This product is designed to embody the flexibility, </a:t>
            </a:r>
          </a:p>
          <a:p>
            <a:pPr marL="800100" lvl="1" indent="-342900"/>
            <a:r>
              <a:rPr lang="en-US" sz="1600" dirty="0" smtClean="0"/>
              <a:t>memory, and feel of copper wire, but is 43% higher in break-strength. There is minimal </a:t>
            </a:r>
          </a:p>
          <a:p>
            <a:pPr marL="800100" lvl="1" indent="-342900"/>
            <a:r>
              <a:rPr lang="en-US" sz="1600" dirty="0" smtClean="0"/>
              <a:t>spring release (recoil) on the reels making it very user friendly.  This product cost less than </a:t>
            </a:r>
          </a:p>
          <a:p>
            <a:pPr marL="800100" lvl="1" indent="-342900"/>
            <a:r>
              <a:rPr lang="en-US" sz="1600" dirty="0" smtClean="0"/>
              <a:t>copper wire, and is considered equal in signal strength. A technologically advanced </a:t>
            </a:r>
          </a:p>
          <a:p>
            <a:pPr marL="800100" lvl="1" indent="-342900"/>
            <a:r>
              <a:rPr lang="en-US" sz="1600" dirty="0" smtClean="0"/>
              <a:t>annealing process on the HF-CCS giving it the unique traits of flexibility and strength.</a:t>
            </a:r>
          </a:p>
          <a:p>
            <a:pPr marL="800100" lvl="1" indent="-342900"/>
            <a:endParaRPr lang="en-US" sz="1600" dirty="0" smtClean="0"/>
          </a:p>
          <a:p>
            <a:pPr marL="800100" lvl="1" indent="-342900"/>
            <a:r>
              <a:rPr lang="en-US" sz="1600" b="1" dirty="0" smtClean="0"/>
              <a:t>HDD-CCS (Horizontal Directional Drilling Copper-Clad Steel)</a:t>
            </a:r>
          </a:p>
          <a:p>
            <a:pPr marL="800100" lvl="1" indent="-342900"/>
            <a:r>
              <a:rPr lang="en-US" sz="1600" dirty="0" smtClean="0"/>
              <a:t>Designed specifically for directional drilling (boring) installations. This product utilizes a </a:t>
            </a:r>
          </a:p>
          <a:p>
            <a:pPr marL="800100" lvl="1" indent="-342900"/>
            <a:r>
              <a:rPr lang="en-US" sz="1600" dirty="0" smtClean="0"/>
              <a:t>special high-carbon steel core that is unique to HDD-CCS.  This product is designed with </a:t>
            </a:r>
          </a:p>
          <a:p>
            <a:pPr marL="800100" lvl="1" indent="-342900"/>
            <a:r>
              <a:rPr lang="en-US" sz="1600" dirty="0"/>
              <a:t>7</a:t>
            </a:r>
            <a:r>
              <a:rPr lang="en-US" sz="1600" dirty="0" smtClean="0"/>
              <a:t>00% higher breaking-strength than copper wire.  Only 1 wire is needed and prevents </a:t>
            </a:r>
          </a:p>
          <a:p>
            <a:pPr marL="800100" lvl="1" indent="-342900"/>
            <a:r>
              <a:rPr lang="en-US" sz="1600" dirty="0" smtClean="0"/>
              <a:t>breaks or re-bores in directional drilling installations.  With copper, multiple wires are </a:t>
            </a:r>
          </a:p>
          <a:p>
            <a:pPr marL="800100" lvl="1" indent="-342900"/>
            <a:r>
              <a:rPr lang="en-US" sz="1600" dirty="0" smtClean="0"/>
              <a:t>needed to prevent breaks and is extremely expensive.  This product cost less than using </a:t>
            </a:r>
          </a:p>
          <a:p>
            <a:pPr marL="800100" lvl="1" indent="-342900"/>
            <a:r>
              <a:rPr lang="en-US" sz="1600" dirty="0" smtClean="0"/>
              <a:t>copper, and provides equal locating performance. In simple terms, HDD-CCS provides the </a:t>
            </a:r>
          </a:p>
          <a:p>
            <a:pPr marL="800100" lvl="1" indent="-342900"/>
            <a:r>
              <a:rPr lang="en-US" sz="1600" dirty="0" smtClean="0"/>
              <a:t>same break-load as 6 copper wires.</a:t>
            </a:r>
          </a:p>
          <a:p>
            <a:endParaRPr lang="en-US" sz="1600" b="1" dirty="0" smtClean="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643</Words>
  <Application>Microsoft Office PowerPoint</Application>
  <PresentationFormat>On-screen Show (4:3)</PresentationFormat>
  <Paragraphs>91</Paragraphs>
  <Slides>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Calibri</vt:lpstr>
      <vt:lpstr>Office Theme</vt:lpstr>
      <vt:lpstr>Worksheet</vt:lpstr>
      <vt:lpstr>Introduction to  Locating Systems for Buried Utilities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FSAWWA Conference</dc:title>
  <dc:creator>Bryan Holmes</dc:creator>
  <cp:lastModifiedBy>Bryan Holmes</cp:lastModifiedBy>
  <cp:revision>30</cp:revision>
  <dcterms:created xsi:type="dcterms:W3CDTF">2012-11-21T14:47:18Z</dcterms:created>
  <dcterms:modified xsi:type="dcterms:W3CDTF">2018-12-27T21:10:54Z</dcterms:modified>
</cp:coreProperties>
</file>